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hyperlink" Target="mailto:acoronad@pfw.edu" TargetMode="External"/><Relationship Id="rId2" Type="http://schemas.openxmlformats.org/officeDocument/2006/relationships/hyperlink" Target="mailto:rmanna@purdue.edu" TargetMode="External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63824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Deepfake Detector Tool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Presented by: Khushi Patel, Jyotsana, John Ademola, Vipul Bodhani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7979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3396" y="2313503"/>
            <a:ext cx="8097917" cy="449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Functional Requirements: Must-Have Features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03396" y="2978706"/>
            <a:ext cx="13623608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Our core focus for the Deepfake Detector Tool is to deliver essential functionalities that provide immediate value in identifying manipulated media.</a:t>
            </a:r>
            <a:endParaRPr lang="en-US" sz="1100" dirty="0"/>
          </a:p>
        </p:txBody>
      </p:sp>
      <p:sp>
        <p:nvSpPr>
          <p:cNvPr id="5" name="Shape 2"/>
          <p:cNvSpPr/>
          <p:nvPr/>
        </p:nvSpPr>
        <p:spPr>
          <a:xfrm>
            <a:off x="503396" y="3586282"/>
            <a:ext cx="6739890" cy="1059537"/>
          </a:xfrm>
          <a:prstGeom prst="roundRect">
            <a:avLst>
              <a:gd name="adj" fmla="val 690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503396" y="3571042"/>
            <a:ext cx="6739890" cy="60960"/>
          </a:xfrm>
          <a:prstGeom prst="roundRect">
            <a:avLst>
              <a:gd name="adj" fmla="val 99103"/>
            </a:avLst>
          </a:prstGeom>
          <a:solidFill>
            <a:srgbClr val="E6DED2"/>
          </a:solidFill>
          <a:ln/>
        </p:spPr>
      </p:sp>
      <p:sp>
        <p:nvSpPr>
          <p:cNvPr id="7" name="Shape 4"/>
          <p:cNvSpPr/>
          <p:nvPr/>
        </p:nvSpPr>
        <p:spPr>
          <a:xfrm>
            <a:off x="3657600" y="3370540"/>
            <a:ext cx="431483" cy="431483"/>
          </a:xfrm>
          <a:prstGeom prst="roundRect">
            <a:avLst>
              <a:gd name="adj" fmla="val 211920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3787021" y="3478411"/>
            <a:ext cx="17252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62464" y="3945850"/>
            <a:ext cx="1797963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Video File Upload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62464" y="4256723"/>
            <a:ext cx="6421755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Seamless ingestion of video content for analysis.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7387114" y="3586282"/>
            <a:ext cx="6739890" cy="1059537"/>
          </a:xfrm>
          <a:prstGeom prst="roundRect">
            <a:avLst>
              <a:gd name="adj" fmla="val 690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7387114" y="3571042"/>
            <a:ext cx="6739890" cy="60960"/>
          </a:xfrm>
          <a:prstGeom prst="roundRect">
            <a:avLst>
              <a:gd name="adj" fmla="val 99103"/>
            </a:avLst>
          </a:prstGeom>
          <a:solidFill>
            <a:srgbClr val="E6DED2"/>
          </a:solidFill>
          <a:ln/>
        </p:spPr>
      </p:sp>
      <p:sp>
        <p:nvSpPr>
          <p:cNvPr id="13" name="Shape 10"/>
          <p:cNvSpPr/>
          <p:nvPr/>
        </p:nvSpPr>
        <p:spPr>
          <a:xfrm>
            <a:off x="10541318" y="3370540"/>
            <a:ext cx="431483" cy="431483"/>
          </a:xfrm>
          <a:prstGeom prst="roundRect">
            <a:avLst>
              <a:gd name="adj" fmla="val 211920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670738" y="3478411"/>
            <a:ext cx="17252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7546181" y="3945850"/>
            <a:ext cx="2361367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Deepfake Probability Score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7546181" y="4256723"/>
            <a:ext cx="6421755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 clear, single metric indicating the likelihood of deepfake manipulation at a video level.</a:t>
            </a:r>
            <a:endParaRPr lang="en-US" sz="1100" dirty="0"/>
          </a:p>
        </p:txBody>
      </p:sp>
      <p:sp>
        <p:nvSpPr>
          <p:cNvPr id="17" name="Shape 14"/>
          <p:cNvSpPr/>
          <p:nvPr/>
        </p:nvSpPr>
        <p:spPr>
          <a:xfrm>
            <a:off x="503396" y="5005388"/>
            <a:ext cx="6739890" cy="1289566"/>
          </a:xfrm>
          <a:prstGeom prst="roundRect">
            <a:avLst>
              <a:gd name="adj" fmla="val 5673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18" name="Shape 15"/>
          <p:cNvSpPr/>
          <p:nvPr/>
        </p:nvSpPr>
        <p:spPr>
          <a:xfrm>
            <a:off x="503396" y="4990148"/>
            <a:ext cx="6739890" cy="60960"/>
          </a:xfrm>
          <a:prstGeom prst="roundRect">
            <a:avLst>
              <a:gd name="adj" fmla="val 99103"/>
            </a:avLst>
          </a:prstGeom>
          <a:solidFill>
            <a:srgbClr val="E6DED2"/>
          </a:solidFill>
          <a:ln/>
        </p:spPr>
      </p:sp>
      <p:sp>
        <p:nvSpPr>
          <p:cNvPr id="19" name="Shape 16"/>
          <p:cNvSpPr/>
          <p:nvPr/>
        </p:nvSpPr>
        <p:spPr>
          <a:xfrm>
            <a:off x="3657600" y="4789646"/>
            <a:ext cx="431483" cy="431483"/>
          </a:xfrm>
          <a:prstGeom prst="roundRect">
            <a:avLst>
              <a:gd name="adj" fmla="val 211920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3787021" y="4897517"/>
            <a:ext cx="17252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662464" y="5364956"/>
            <a:ext cx="1960959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Explainability Overlay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662464" y="5675828"/>
            <a:ext cx="6421755" cy="460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Visual heatmaps on video frames to highlight regions of manipulation, enhancing user understanding.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7387114" y="5005388"/>
            <a:ext cx="6739890" cy="1289566"/>
          </a:xfrm>
          <a:prstGeom prst="roundRect">
            <a:avLst>
              <a:gd name="adj" fmla="val 5673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24" name="Shape 21"/>
          <p:cNvSpPr/>
          <p:nvPr/>
        </p:nvSpPr>
        <p:spPr>
          <a:xfrm>
            <a:off x="7387114" y="4990148"/>
            <a:ext cx="6739890" cy="60960"/>
          </a:xfrm>
          <a:prstGeom prst="roundRect">
            <a:avLst>
              <a:gd name="adj" fmla="val 99103"/>
            </a:avLst>
          </a:prstGeom>
          <a:solidFill>
            <a:srgbClr val="E6DED2"/>
          </a:solidFill>
          <a:ln/>
        </p:spPr>
      </p:sp>
      <p:sp>
        <p:nvSpPr>
          <p:cNvPr id="25" name="Shape 22"/>
          <p:cNvSpPr/>
          <p:nvPr/>
        </p:nvSpPr>
        <p:spPr>
          <a:xfrm>
            <a:off x="10541318" y="4789646"/>
            <a:ext cx="431483" cy="431483"/>
          </a:xfrm>
          <a:prstGeom prst="roundRect">
            <a:avLst>
              <a:gd name="adj" fmla="val 211920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0670738" y="4897517"/>
            <a:ext cx="17252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7546181" y="5364956"/>
            <a:ext cx="1797963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Simple UI</a:t>
            </a:r>
            <a:endParaRPr lang="en-US" sz="1400" dirty="0"/>
          </a:p>
        </p:txBody>
      </p:sp>
      <p:sp>
        <p:nvSpPr>
          <p:cNvPr id="28" name="Text 25"/>
          <p:cNvSpPr/>
          <p:nvPr/>
        </p:nvSpPr>
        <p:spPr>
          <a:xfrm>
            <a:off x="7546181" y="5675828"/>
            <a:ext cx="6421755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An intuitive user interface for web ensuring ease of use.</a:t>
            </a:r>
            <a:endParaRPr lang="en-US" sz="1100" dirty="0"/>
          </a:p>
        </p:txBody>
      </p:sp>
      <p:sp>
        <p:nvSpPr>
          <p:cNvPr id="29" name="Shape 26"/>
          <p:cNvSpPr/>
          <p:nvPr/>
        </p:nvSpPr>
        <p:spPr>
          <a:xfrm>
            <a:off x="503396" y="6654522"/>
            <a:ext cx="13623608" cy="1059537"/>
          </a:xfrm>
          <a:prstGeom prst="roundRect">
            <a:avLst>
              <a:gd name="adj" fmla="val 690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30" name="Shape 27"/>
          <p:cNvSpPr/>
          <p:nvPr/>
        </p:nvSpPr>
        <p:spPr>
          <a:xfrm>
            <a:off x="503396" y="6639282"/>
            <a:ext cx="13623608" cy="60960"/>
          </a:xfrm>
          <a:prstGeom prst="roundRect">
            <a:avLst>
              <a:gd name="adj" fmla="val 99103"/>
            </a:avLst>
          </a:prstGeom>
          <a:solidFill>
            <a:srgbClr val="E6DED2"/>
          </a:solidFill>
          <a:ln/>
        </p:spPr>
      </p:sp>
      <p:sp>
        <p:nvSpPr>
          <p:cNvPr id="31" name="Shape 28"/>
          <p:cNvSpPr/>
          <p:nvPr/>
        </p:nvSpPr>
        <p:spPr>
          <a:xfrm>
            <a:off x="7099459" y="6438781"/>
            <a:ext cx="431483" cy="431483"/>
          </a:xfrm>
          <a:prstGeom prst="roundRect">
            <a:avLst>
              <a:gd name="adj" fmla="val 211920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32" name="Text 29"/>
          <p:cNvSpPr/>
          <p:nvPr/>
        </p:nvSpPr>
        <p:spPr>
          <a:xfrm>
            <a:off x="7228880" y="6546652"/>
            <a:ext cx="17252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5</a:t>
            </a:r>
            <a:endParaRPr lang="en-US" sz="1350" dirty="0"/>
          </a:p>
        </p:txBody>
      </p:sp>
      <p:sp>
        <p:nvSpPr>
          <p:cNvPr id="33" name="Text 30"/>
          <p:cNvSpPr/>
          <p:nvPr/>
        </p:nvSpPr>
        <p:spPr>
          <a:xfrm>
            <a:off x="662464" y="7014091"/>
            <a:ext cx="1797963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Simple Report</a:t>
            </a:r>
            <a:endParaRPr lang="en-US" sz="1400" dirty="0"/>
          </a:p>
        </p:txBody>
      </p:sp>
      <p:sp>
        <p:nvSpPr>
          <p:cNvPr id="34" name="Text 31"/>
          <p:cNvSpPr/>
          <p:nvPr/>
        </p:nvSpPr>
        <p:spPr>
          <a:xfrm>
            <a:off x="662464" y="7324963"/>
            <a:ext cx="13305473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Basic downloadable analysis report for users to retain results for future reference.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5536" y="373618"/>
            <a:ext cx="9007435" cy="424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Functional Requirements: Nice-to-Have Enhancements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5536" y="1070015"/>
            <a:ext cx="1367932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Beyond the core features, these additions will further bolster the tool's capabilities and user experience, planned for future iterations.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536" y="1593056"/>
            <a:ext cx="6673929" cy="66739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75536" y="8419862"/>
            <a:ext cx="2230636" cy="254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Audio-Based Detection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75536" y="8810506"/>
            <a:ext cx="667392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Analyze speech patterns and anomalies.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475536" y="9075301"/>
            <a:ext cx="667392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Identify manipulated audio tracks in deepfake videos.</a:t>
            </a:r>
            <a:endParaRPr lang="en-US" sz="10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555" y="1593056"/>
            <a:ext cx="6673929" cy="667392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8555" y="8419862"/>
            <a:ext cx="2038469" cy="254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Real-time Alerts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488555" y="8810506"/>
            <a:ext cx="667392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Browser or meeting plugin for instant deepfake detection.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7488555" y="9075301"/>
            <a:ext cx="6673929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Immediate notifications for suspicious content during live interactions.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305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Non-Functional Requirements: Pillars of Our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42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These requirements ensure our Deepfake Detector Tool is not only effective but also robust, reliable, and user-friendly.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2299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63310" y="315229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40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90001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Fast analysis: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&lt;60 seconds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for a 20-second video clip leveraging GPU acceleration.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152299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5186482" y="315229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340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390001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Support for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concurrent uploads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through efficient queuing and batch processing.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152299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9609653" y="3152299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340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Accuracy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390001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 precision and recall rates with a calibrated threshold for deepfake detection.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47282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763310" y="547282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8" name="Text 16"/>
          <p:cNvSpPr/>
          <p:nvPr/>
        </p:nvSpPr>
        <p:spPr>
          <a:xfrm>
            <a:off x="1142524" y="5730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Usability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142524" y="622053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Clear probability scores and compelling visual evidence for easy interpretation.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6962" y="547282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5186482" y="547282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22" name="Text 20"/>
          <p:cNvSpPr/>
          <p:nvPr/>
        </p:nvSpPr>
        <p:spPr>
          <a:xfrm>
            <a:off x="5565696" y="5730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Maintainability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5565696" y="622053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 modular pipeline design allowing for easy integration and swapping of detection models.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538" y="541020"/>
            <a:ext cx="7766923" cy="1229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Main Tasks Before Midterm: Weeks 3–5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88538" y="2065496"/>
            <a:ext cx="776692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Our initial phase focuses on foundational setup, data acquisition, and preprocessing to prepare for model development.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88538" y="2916436"/>
            <a:ext cx="19669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688538" y="3227903"/>
            <a:ext cx="3785116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7" name="Text 4"/>
          <p:cNvSpPr/>
          <p:nvPr/>
        </p:nvSpPr>
        <p:spPr>
          <a:xfrm>
            <a:off x="688538" y="3371969"/>
            <a:ext cx="2459474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Define Scope &amp; Plan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88538" y="3797379"/>
            <a:ext cx="3785116" cy="1259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Clearly delineate must-have features (video upload, score, overlays) and nice-to-haves (audio detection). Create a GitHub Kanban board and assign roles.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4670346" y="2916436"/>
            <a:ext cx="19669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4670346" y="3227903"/>
            <a:ext cx="3785116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1" name="Text 8"/>
          <p:cNvSpPr/>
          <p:nvPr/>
        </p:nvSpPr>
        <p:spPr>
          <a:xfrm>
            <a:off x="4670346" y="3371969"/>
            <a:ext cx="3520321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Sourcing &amp; Env Setup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4670346" y="3797379"/>
            <a:ext cx="3785116" cy="1574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Obtain FaceForensics++ (required) and DFDC Preview (optional). Set up the development environment with PyTorch/TensorFlow, FastAPI, and a UI framework like React/Flutter.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88538" y="5715595"/>
            <a:ext cx="19669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88538" y="6027063"/>
            <a:ext cx="7766923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5" name="Text 12"/>
          <p:cNvSpPr/>
          <p:nvPr/>
        </p:nvSpPr>
        <p:spPr>
          <a:xfrm>
            <a:off x="688538" y="6171128"/>
            <a:ext cx="333279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Preprocessing Pipeline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88538" y="6596539"/>
            <a:ext cx="7766923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Develop a robust video-to-frames extractor. Implement face detection and cropping using MTCNN or RetinaFace. Establish a preprocessing pipeline for resizing and normalizing data.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372" y="541615"/>
            <a:ext cx="7765256" cy="123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Main Tasks Before Midterm: Weeks 6–8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89372" y="2068116"/>
            <a:ext cx="7765256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This phase transitions into early model integration and the foundational setup of our front-end and back-end architecture.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89372" y="2920246"/>
            <a:ext cx="196929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89372" y="3232071"/>
            <a:ext cx="3784163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7" name="Text 4"/>
          <p:cNvSpPr/>
          <p:nvPr/>
        </p:nvSpPr>
        <p:spPr>
          <a:xfrm>
            <a:off x="689372" y="3376255"/>
            <a:ext cx="378416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Model Loading &amp; Baseline Inference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89372" y="4109918"/>
            <a:ext cx="3784163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Load pre-trained model. Conduct baseline inference on sample data videos to establish initial performance metrics.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670465" y="2920246"/>
            <a:ext cx="196929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4670465" y="3232071"/>
            <a:ext cx="3784163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1" name="Text 8"/>
          <p:cNvSpPr/>
          <p:nvPr/>
        </p:nvSpPr>
        <p:spPr>
          <a:xfrm>
            <a:off x="4670465" y="3376255"/>
            <a:ext cx="378416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Model Evaluation &amp; Explainability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4670465" y="4109918"/>
            <a:ext cx="3784163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Evaluate model accuracy and begin implementing heatmap overlays using techniques like Grad-CAM for visual explainability.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89372" y="5715595"/>
            <a:ext cx="196929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89372" y="6027420"/>
            <a:ext cx="7765256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5" name="Text 12"/>
          <p:cNvSpPr/>
          <p:nvPr/>
        </p:nvSpPr>
        <p:spPr>
          <a:xfrm>
            <a:off x="689372" y="6171605"/>
            <a:ext cx="387691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Early Backend &amp; Frontend Setup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89372" y="6597491"/>
            <a:ext cx="7765256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Create a FastAPI backend stub that can receive video uploads and return a placeholder deepfake score. Develop a simple front-end upload page to display this returned score.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776168"/>
            <a:ext cx="13096637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Midterm Acceptance Criteria: Demonstrating Progress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6882" y="2583775"/>
            <a:ext cx="130966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Our midterm review will validate key development milestones, ensuring we are on track for successful project completion.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6882" y="3180755"/>
            <a:ext cx="21907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66882" y="3522702"/>
            <a:ext cx="4219456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6" name="Text 4"/>
          <p:cNvSpPr/>
          <p:nvPr/>
        </p:nvSpPr>
        <p:spPr>
          <a:xfrm>
            <a:off x="766882" y="3693200"/>
            <a:ext cx="328124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and Model Baseline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66882" y="4166949"/>
            <a:ext cx="4219456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Fully functional data preprocessing pipeline and documented baseline results from selected model.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205413" y="3180755"/>
            <a:ext cx="21907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5205413" y="3522702"/>
            <a:ext cx="4219456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0" name="Text 8"/>
          <p:cNvSpPr/>
          <p:nvPr/>
        </p:nvSpPr>
        <p:spPr>
          <a:xfrm>
            <a:off x="5205413" y="3693200"/>
            <a:ext cx="3114437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Explainability Overlays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205413" y="4166949"/>
            <a:ext cx="4219456" cy="140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Evaluate model accuracy and begin implementing heatmap overlays using techniques like Grad-CAM for visual explainability.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643943" y="3180755"/>
            <a:ext cx="21907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9643943" y="3522702"/>
            <a:ext cx="4219456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4" name="Text 12"/>
          <p:cNvSpPr/>
          <p:nvPr/>
        </p:nvSpPr>
        <p:spPr>
          <a:xfrm>
            <a:off x="9643943" y="3693200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Backend Stub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643943" y="4166949"/>
            <a:ext cx="4219456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Create a FastAPI backend stub that can receive video uploads and return a placeholder deepfake score.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66882" y="5952411"/>
            <a:ext cx="21907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66882" y="6294358"/>
            <a:ext cx="1309651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8" name="Text 16"/>
          <p:cNvSpPr/>
          <p:nvPr/>
        </p:nvSpPr>
        <p:spPr>
          <a:xfrm>
            <a:off x="766882" y="6464856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Frontend Stub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766882" y="6938605"/>
            <a:ext cx="13096518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Develop a simple front-end upload page to display this returned score.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19720"/>
            <a:ext cx="8103989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Project Sponsors &amp; Real Users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7956" y="1773674"/>
            <a:ext cx="13054489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 are grateful for the support and insights from our project sponsors and real users.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7956" y="2471499"/>
            <a:ext cx="3377327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Adolfo Coronado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87956" y="3231356"/>
            <a:ext cx="1305448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Department Chair, PFW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Email: </a:t>
            </a:r>
            <a:pPr algn="l" indent="0" marL="0">
              <a:lnSpc>
                <a:spcPts val="2800"/>
              </a:lnSpc>
              <a:buNone/>
            </a:pPr>
            <a:r>
              <a:rPr lang="en-US" sz="1750" u="sng" dirty="0">
                <a:solidFill>
                  <a:srgbClr val="3A3A3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acoronad@pfw.edu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25617" y="4458176"/>
            <a:ext cx="1271682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"Being able to download detailed reports on deepfake detection results would be incredibly valuable for our research and educational purposes."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87956" y="4204930"/>
            <a:ext cx="30480" cy="1226820"/>
          </a:xfrm>
          <a:prstGeom prst="rect">
            <a:avLst/>
          </a:prstGeom>
          <a:solidFill>
            <a:srgbClr val="9C9283"/>
          </a:solidFill>
          <a:ln/>
        </p:spPr>
      </p:sp>
      <p:sp>
        <p:nvSpPr>
          <p:cNvPr id="8" name="Text 6"/>
          <p:cNvSpPr/>
          <p:nvPr/>
        </p:nvSpPr>
        <p:spPr>
          <a:xfrm>
            <a:off x="787956" y="5769412"/>
            <a:ext cx="3506272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Rohan Kumar Manna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87956" y="6529268"/>
            <a:ext cx="13054489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Email: </a:t>
            </a:r>
            <a:pPr algn="l" indent="0" marL="0">
              <a:lnSpc>
                <a:spcPts val="2800"/>
              </a:lnSpc>
              <a:buNone/>
            </a:pPr>
            <a:r>
              <a:rPr lang="en-US" sz="1750" u="sng" dirty="0">
                <a:solidFill>
                  <a:srgbClr val="3A3A3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rmanna@purdue.edu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Rohan researches automated racing cars and is keen on utilizing deepfake detection for enhanced security in his camera-based systems.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2025-09-24T15:30:48Z</dcterms:created>
  <dcterms:modified xsi:type="dcterms:W3CDTF">2025-09-24T15:30:48Z</dcterms:modified>
</cp:coreProperties>
</file>